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2" r:id="rId3"/>
    <p:sldId id="28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57" r:id="rId12"/>
    <p:sldId id="259" r:id="rId13"/>
    <p:sldId id="264" r:id="rId14"/>
    <p:sldId id="261" r:id="rId15"/>
    <p:sldId id="267" r:id="rId16"/>
    <p:sldId id="271" r:id="rId17"/>
    <p:sldId id="282" r:id="rId18"/>
    <p:sldId id="286" r:id="rId19"/>
    <p:sldId id="288" r:id="rId20"/>
    <p:sldId id="266" r:id="rId21"/>
    <p:sldId id="270" r:id="rId22"/>
    <p:sldId id="289" r:id="rId23"/>
    <p:sldId id="281" r:id="rId24"/>
    <p:sldId id="283" r:id="rId25"/>
    <p:sldId id="284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93366"/>
    <a:srgbClr val="00CC99"/>
    <a:srgbClr val="CC0066"/>
    <a:srgbClr val="663300"/>
    <a:srgbClr val="FFFF99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5CBBB-15D6-4F4B-9C4D-BB50DDB977D8}" v="7" dt="2022-09-28T16:32:19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effectLst/>
                <a:latin typeface="Arial" charset="0"/>
              </a:defRPr>
            </a:lvl1pPr>
          </a:lstStyle>
          <a:p>
            <a:pPr>
              <a:defRPr/>
            </a:pPr>
            <a:fld id="{94FBF14F-06A8-4BD2-AAF8-45AB434F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8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effectLst/>
                <a:latin typeface="Arial" charset="0"/>
              </a:defRPr>
            </a:lvl1pPr>
          </a:lstStyle>
          <a:p>
            <a:pPr>
              <a:defRPr/>
            </a:pPr>
            <a:fld id="{174015A9-50F3-49F3-9793-F3989F614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1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4EB2E-EC38-4F69-B9A3-04B0D86B07B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F57D-BD05-483D-BF2B-475FE9F75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BFD1-1549-466D-B946-04E050B4D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D9A1-2E98-4A3A-9209-98A7E8283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278EF-2346-4527-931F-81ED44F5D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4F6A-5957-4632-B011-B0FEB681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975E-6EBA-42DF-862B-C23C630D8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609F-1B1E-4AC3-9501-974BE793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7452-50AA-4E5A-87B7-0E50AC996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352D-074D-4B13-9F85-C894F23E7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56B4-F464-47BA-942D-136958387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C4BF4-6640-425B-9F9A-8D369ADDA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F2AEE-220B-4F36-82CE-010713471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9FD136D-1611-45E8-B62B-64CF8D49D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hc.missouri.edu/small-animal-hospital/emergency-and-critical-car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448" y="1524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Small Animal </a:t>
            </a:r>
            <a:br>
              <a:rPr lang="en-US" sz="3600" dirty="0"/>
            </a:br>
            <a:r>
              <a:rPr lang="en-US" sz="3600" dirty="0"/>
              <a:t>Emergency and Critical Care Services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/>
              <a:t>Orientation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F. A. (Tony) Mann, DVM, MS, Diplomate ACVS, Diplomate ACVECC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Director of Small Animal Emergency and Critical Care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172366"/>
            <a:ext cx="2885428" cy="2896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VC-02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304800"/>
            <a:ext cx="5514779" cy="707886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accent4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u="none" dirty="0">
                <a:solidFill>
                  <a:schemeClr val="accent4">
                    <a:lumMod val="25000"/>
                  </a:schemeClr>
                </a:solidFill>
              </a:rPr>
              <a:t>Postictal seizure patient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Small Animal</a:t>
            </a:r>
            <a:br>
              <a:rPr lang="en-US" sz="3600" dirty="0"/>
            </a:br>
            <a:r>
              <a:rPr lang="en-US" sz="3600" dirty="0"/>
              <a:t>Emergency and Critical Care Personnel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67818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SAECC Faculty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SAECC Residents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SAECC Technicians and Assistants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Small Animal Rotating (and Specialty) Interns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336" y="1600200"/>
            <a:ext cx="2210527" cy="2218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953000"/>
            <a:ext cx="838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list of SAECC clinicians and technicians check out the Veterinary Health Center website:</a:t>
            </a:r>
          </a:p>
          <a:p>
            <a:endParaRPr lang="en-US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u="none" dirty="0">
                <a:hlinkClick r:id="rId3"/>
              </a:rPr>
              <a:t>https://vhc.missouri.edu/small-animal-hospital/emergency-and-critical-care/</a:t>
            </a:r>
            <a:endParaRPr lang="en-US" u="none" dirty="0"/>
          </a:p>
          <a:p>
            <a:endParaRPr lang="en-US" u="non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Other Small Animal</a:t>
            </a:r>
            <a:br>
              <a:rPr lang="en-US" sz="3600" dirty="0"/>
            </a:br>
            <a:r>
              <a:rPr lang="en-US" sz="3600" dirty="0"/>
              <a:t>Emergency and Critical Care Personnel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Part-time ICU maintenance worker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Work-study students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Small Animal Critical Care Assistants (SACCA)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Hired preclinical veterinary and pre-veterinary students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Assistants to ICU technicians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Small Animal Emergency Assistants (SAEA)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Hired clinical veterinary students to work as assistants during emergency hours, mostly weekends and holidays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Assigned (to ICU) clinical veterinary students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Primary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Back-up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SAECC rotation students (VMS 6820 &amp; 6821)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Emergency Duty</a:t>
            </a:r>
            <a:br>
              <a:rPr lang="en-US" sz="3600"/>
            </a:br>
            <a:r>
              <a:rPr lang="en-US" sz="3600"/>
              <a:t>Daytime vs. After-hours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Daytime emergencies are handled by a SAECC clinician (faculty or intern) with a SAECC rotation student (or can be handled by another appropriate service)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8:00 a.m. to 5:00 p.m. Monday through Friday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After-hours emergencies are also handled by a SAECC clinician with a SAECC rotation student. The clinician may be the intern on emergency rotation, a SAECC resident, or one of the faculty emergency doctors.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After-Hours</a:t>
            </a:r>
            <a:br>
              <a:rPr lang="en-US" dirty="0"/>
            </a:br>
            <a:r>
              <a:rPr lang="en-US" dirty="0"/>
              <a:t>Emergency Services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Primary (in-house) Emergency Clinicians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Interns and SAECC faculty emergency doctors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On-call Clinicians and Technicians from various clinical services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SAECC Faculty (on-call)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On-call Veterinary Students in some services (i.e., Anesthesia, Small Animal Surgery, etc.)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SAECC Rotation Students (VMS 6820 &amp; 6821)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Emergency and ICU Duty Scheduling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Student Emergency duty scheduling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Assigned by schedulers in the respective rotations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Student ICU duty scheduling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/>
              <a:t>Pathology </a:t>
            </a:r>
            <a:r>
              <a:rPr lang="en-US" sz="2000" dirty="0"/>
              <a:t>students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/>
              <a:t>ICU evening shifts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/>
              <a:t>ICU back-up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2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/>
              <a:t>Radiology and Community Practice </a:t>
            </a:r>
            <a:r>
              <a:rPr lang="en-US" sz="2000" dirty="0"/>
              <a:t>students: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weekend/holiday ICU day shifts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/>
              <a:t>Saturdays – two Community Practice students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/>
              <a:t>Sundays – two Radiology students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/>
              <a:t>Holidays – one Radiology student and one Community Practice student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Students must review assigned emergency and ICU duties and resolve conflicts by making appropriate trades.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ICU Duty Shifts</a:t>
            </a:r>
            <a:br>
              <a:rPr lang="en-US" sz="4000"/>
            </a:br>
            <a:r>
              <a:rPr lang="en-US" sz="4000"/>
              <a:t>Assigned Veterinary Students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Evening shift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5:30 to 11:00 p.m. Monday through Friday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5:30 to 11:00 p.m. Saturday, Sunday, holidays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Day shift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7:30 a.m. to 5:00 p.m. Saturday, Sunday, holidays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ICU Back-up: on call for acute absences or overwhelming caseload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5:00 p.m. to 8:00 a.m. Monday through Friday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8:00 a.m. to 8:00 a.m. Saturday, Sunday, holidays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ICU Duty</a:t>
            </a:r>
            <a:br>
              <a:rPr lang="en-US" sz="3600"/>
            </a:br>
            <a:r>
              <a:rPr lang="en-US" sz="3600"/>
              <a:t>Assigned Veterinary Students</a:t>
            </a:r>
          </a:p>
        </p:txBody>
      </p:sp>
      <p:graphicFrame>
        <p:nvGraphicFramePr>
          <p:cNvPr id="219201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237934"/>
              </p:ext>
            </p:extLst>
          </p:nvPr>
        </p:nvGraphicFramePr>
        <p:xfrm>
          <a:off x="457200" y="2133600"/>
          <a:ext cx="8229600" cy="2938272"/>
        </p:xfrm>
        <a:graphic>
          <a:graphicData uri="http://schemas.openxmlformats.org/drawingml/2006/table">
            <a:tbl>
              <a:tblPr/>
              <a:tblGrid>
                <a:gridCol w="11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Thur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PATH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COMMPRACT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PATH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PATH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9190" name="Text Box 54"/>
          <p:cNvSpPr txBox="1">
            <a:spLocks noChangeArrowheads="1"/>
          </p:cNvSpPr>
          <p:nvPr/>
        </p:nvSpPr>
        <p:spPr bwMode="auto">
          <a:xfrm>
            <a:off x="622381" y="5257800"/>
            <a:ext cx="7906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Two PATH students are scheduled for evening ICU Duty on holidays.</a:t>
            </a:r>
          </a:p>
        </p:txBody>
      </p:sp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709864" y="5862935"/>
            <a:ext cx="7743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u="non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PATH provides ICU Back-up Duty each day of the week.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Preparing for your first ICU duty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Review VMS 6090 course notes.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Well in advance of your first ICU duty, see one of the SAECC veterinary technicians to arrange an orientation.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go to the ICU to schedule this individual orientation.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Review the list of techniques and objectives to master before your first ICU duty (see next slide).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i="1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02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3FE4A0DA-C4C3-430B-B4AC-709C489D7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3333" r="5425" b="6667"/>
          <a:stretch/>
        </p:blipFill>
        <p:spPr>
          <a:xfrm>
            <a:off x="2209800" y="91904"/>
            <a:ext cx="5029200" cy="66781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650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Veterinarian’s Oath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Being admitted to the profession of veterinary medicine, I solemnly swear to use my scientific knowledge and skills for the benefit of society through the protection of animal health and welfare, </a:t>
            </a:r>
            <a:r>
              <a:rPr lang="en-US" sz="2800" u="sng" dirty="0">
                <a:solidFill>
                  <a:schemeClr val="folHlink"/>
                </a:solidFill>
                <a:latin typeface="Arial" charset="0"/>
              </a:rPr>
              <a:t>the prevention and relief of animal suffering</a:t>
            </a:r>
            <a:r>
              <a:rPr lang="en-US" sz="2800" dirty="0">
                <a:latin typeface="Arial" charset="0"/>
              </a:rPr>
              <a:t>, the conservation of animal resources, the promotion of public health, and the advancement of medical knowledge.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I will practice my profession conscientiously, with dignity and in keeping with the principles of veterinary medical ethics.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I accept as a lifelong obligation the continual improvement of my professional knowledge and competence.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Dress Code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Small Animal Emergency duty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Same as for other small animal clinical services during daytime hours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Alternative: </a:t>
            </a:r>
            <a:r>
              <a:rPr lang="en-US" dirty="0">
                <a:solidFill>
                  <a:srgbClr val="FFFF99"/>
                </a:solidFill>
              </a:rPr>
              <a:t>Ceil blue scrubs covered by white laboratory coat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Small Animal ICU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Same as for other small animal clinical services except neck ties not required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Alternative (recommended): </a:t>
            </a:r>
            <a:r>
              <a:rPr lang="en-US" dirty="0">
                <a:solidFill>
                  <a:srgbClr val="FFFF99"/>
                </a:solidFill>
              </a:rPr>
              <a:t>Ceil blue scrubs covered by white laboratory coat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dirty="0"/>
              <a:t>No ball caps, no open-toed shoes/sandals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Grading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Small Animal Emergency duty </a:t>
            </a:r>
            <a:r>
              <a:rPr lang="en-US" u="sng" dirty="0"/>
              <a:t>and</a:t>
            </a:r>
            <a:r>
              <a:rPr lang="en-US" dirty="0"/>
              <a:t> Small Animal ICU duty</a:t>
            </a:r>
          </a:p>
          <a:p>
            <a:pPr lvl="1" eaLnBrk="1" hangingPunct="1">
              <a:defRPr/>
            </a:pPr>
            <a:r>
              <a:rPr lang="en-US" dirty="0"/>
              <a:t>Grading criteria is specific to the rotation to which the respective students are assigned.</a:t>
            </a:r>
          </a:p>
          <a:p>
            <a:pPr lvl="1" eaLnBrk="1" hangingPunct="1">
              <a:defRPr/>
            </a:pPr>
            <a:r>
              <a:rPr lang="en-US" dirty="0"/>
              <a:t>Missing a duty may negatively impact a student’s grade, but, more importantly, compromises patient care and imposes hardship on co-workers.</a:t>
            </a:r>
          </a:p>
          <a:p>
            <a:pPr lvl="1" eaLnBrk="1" hangingPunct="1">
              <a:defRPr/>
            </a:pPr>
            <a:endParaRPr lang="en-US" sz="900" dirty="0"/>
          </a:p>
          <a:p>
            <a:pPr eaLnBrk="1" hangingPunct="1">
              <a:defRPr/>
            </a:pPr>
            <a:r>
              <a:rPr lang="en-US" sz="2400" dirty="0"/>
              <a:t>Although not a grade per se, an ICU performance evaluation is provided by a SAECC technician for each scheduled ICU duty.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9167" y="6858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each ICU duty the SAECC technician gives a completed copy of this form to the student and submits a copy to Dr. Mann.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9167" y="3087831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“Needs Improvement” box is checked for any of the 5 criteria, the student is to schedule a meeting with Dr. Mann to develop a plan to remedy the deficiency, regardless of whether or not the student has more ICU duties in the future.</a:t>
            </a:r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1632A268-A40D-26E2-EB71-2B54BC57E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 b="2701"/>
          <a:stretch/>
        </p:blipFill>
        <p:spPr>
          <a:xfrm>
            <a:off x="495300" y="228600"/>
            <a:ext cx="4953000" cy="6324600"/>
          </a:xfrm>
          <a:prstGeom prst="rect">
            <a:avLst/>
          </a:prstGeom>
          <a:ln w="28575">
            <a:solidFill>
              <a:srgbClr val="003366"/>
            </a:solidFill>
          </a:ln>
        </p:spPr>
      </p:pic>
    </p:spTree>
    <p:extLst>
      <p:ext uri="{BB962C8B-B14F-4D97-AF65-F5344CB8AC3E}">
        <p14:creationId xmlns:p14="http://schemas.microsoft.com/office/powerpoint/2010/main" val="1033158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Biosecurity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Wear clean clothes and shoes.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See also “Dress Code”.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Shower before reporting to duty.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At least wash hands, arms, face, and neck.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Wear long hair tied back.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>
                <a:solidFill>
                  <a:schemeClr val="folHlink"/>
                </a:solidFill>
              </a:rPr>
              <a:t>Wash hands</a:t>
            </a:r>
            <a:r>
              <a:rPr lang="en-US" dirty="0"/>
              <a:t> after handling each patient.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Wear examination gloves when treating certain patients.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But </a:t>
            </a:r>
            <a:r>
              <a:rPr lang="en-US" i="1" dirty="0"/>
              <a:t>always wash your hands.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Security and Personal Safety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Be aware of your surroundings, especially during evenings and overnights.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Have your ID badge on at all times.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It is imperative that you wear your badge </a:t>
            </a:r>
            <a:r>
              <a:rPr lang="en-US" dirty="0">
                <a:solidFill>
                  <a:srgbClr val="FFFF99"/>
                </a:solidFill>
              </a:rPr>
              <a:t>to establish your identity</a:t>
            </a:r>
            <a:r>
              <a:rPr lang="en-US" dirty="0"/>
              <a:t> among others in the VHC.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It is imperative that you have your badge </a:t>
            </a:r>
            <a:r>
              <a:rPr lang="en-US" dirty="0">
                <a:solidFill>
                  <a:srgbClr val="FFFF99"/>
                </a:solidFill>
              </a:rPr>
              <a:t>to access parts of the VHC</a:t>
            </a:r>
            <a:r>
              <a:rPr lang="en-US" dirty="0"/>
              <a:t> that are locked for after-hours security.</a:t>
            </a:r>
          </a:p>
        </p:txBody>
      </p:sp>
    </p:spTree>
    <p:extLst>
      <p:ext uri="{BB962C8B-B14F-4D97-AF65-F5344CB8AC3E}">
        <p14:creationId xmlns:p14="http://schemas.microsoft.com/office/powerpoint/2010/main" val="64840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1" y="29308"/>
            <a:ext cx="7959777" cy="4495800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47800" y="4419600"/>
            <a:ext cx="6400800" cy="2438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4800" u="none" kern="0" dirty="0"/>
              <a:t>Questions ????</a:t>
            </a:r>
            <a:endParaRPr lang="en-US" sz="3600" u="none" kern="0" dirty="0"/>
          </a:p>
          <a:p>
            <a:pPr marL="0" indent="0" algn="ctr" eaLnBrk="1" hangingPunct="1">
              <a:buNone/>
              <a:defRPr/>
            </a:pPr>
            <a:r>
              <a:rPr lang="en-US" sz="3600" u="none" kern="0" dirty="0"/>
              <a:t>- See Dr. Mann or any of </a:t>
            </a:r>
            <a:r>
              <a:rPr lang="en-US" u="none" kern="0" dirty="0"/>
              <a:t>the SAECC clinicians or technicians</a:t>
            </a:r>
          </a:p>
        </p:txBody>
      </p:sp>
    </p:spTree>
    <p:extLst>
      <p:ext uri="{BB962C8B-B14F-4D97-AF65-F5344CB8AC3E}">
        <p14:creationId xmlns:p14="http://schemas.microsoft.com/office/powerpoint/2010/main" val="3453527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Veterinarian’s Oath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Being admitted to the profession of veterinary medicine, I solemnly swear to use my scientific knowledge and skills for the benefit of society through the protection of animal health, </a:t>
            </a:r>
            <a:r>
              <a:rPr lang="en-US" sz="2800" u="sng" dirty="0">
                <a:solidFill>
                  <a:schemeClr val="folHlink"/>
                </a:solidFill>
                <a:latin typeface="Arial" charset="0"/>
              </a:rPr>
              <a:t>the relief of animal suffering</a:t>
            </a:r>
            <a:r>
              <a:rPr lang="en-US" sz="2800" dirty="0">
                <a:latin typeface="Arial" charset="0"/>
              </a:rPr>
              <a:t>, the conservation of livestock resources, the promotion of public health and the advancement of medical knowledge.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I will practice my profession conscientiously, with dignity and in keeping with the principles of veterinary medical ethics.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I accept as a lifelong obligation the continual improvement of my professional knowledge and competence.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The cases we see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800"/>
          </a:xfrm>
        </p:spPr>
        <p:txBody>
          <a:bodyPr/>
          <a:lstStyle/>
          <a:p>
            <a:r>
              <a:rPr lang="en-US" dirty="0"/>
              <a:t>The average number of emergency presentations per day (2022) is 15.</a:t>
            </a:r>
          </a:p>
          <a:p>
            <a:pPr lvl="1"/>
            <a:r>
              <a:rPr lang="en-US" dirty="0"/>
              <a:t>20+ cases on some Saturdays and Sundays</a:t>
            </a:r>
          </a:p>
          <a:p>
            <a:pPr lvl="1"/>
            <a:r>
              <a:rPr lang="en-US" dirty="0"/>
              <a:t>We have been the official emergency clinic for Columbia and Central Missouri, but there is now another 24-hour facility in Columbia.</a:t>
            </a:r>
          </a:p>
          <a:p>
            <a:r>
              <a:rPr lang="en-US" dirty="0"/>
              <a:t>The average number of cases hospitalized in ICU (2022) is 20.</a:t>
            </a:r>
          </a:p>
          <a:p>
            <a:pPr lvl="1"/>
            <a:r>
              <a:rPr lang="en-US" dirty="0"/>
              <a:t>Ranging from pain management and simple monitoring to extremely critical patients</a:t>
            </a:r>
          </a:p>
          <a:p>
            <a:r>
              <a:rPr lang="en-US" dirty="0"/>
              <a:t>Examples of our ICU patients follow:</a:t>
            </a:r>
          </a:p>
        </p:txBody>
      </p:sp>
    </p:spTree>
    <p:extLst>
      <p:ext uri="{BB962C8B-B14F-4D97-AF65-F5344CB8AC3E}">
        <p14:creationId xmlns:p14="http://schemas.microsoft.com/office/powerpoint/2010/main" val="278690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VC-00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2708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none" dirty="0" err="1">
                <a:solidFill>
                  <a:schemeClr val="bg2"/>
                </a:solidFill>
              </a:rPr>
              <a:t>Polytrauma</a:t>
            </a:r>
            <a:endParaRPr lang="en-US" sz="4000" u="none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VC-01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-59635"/>
            <a:ext cx="4796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none" dirty="0">
                <a:solidFill>
                  <a:schemeClr val="tx1">
                    <a:lumMod val="95000"/>
                  </a:schemeClr>
                </a:solidFill>
              </a:rPr>
              <a:t>Cervical disc disease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VC-01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29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non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Renal failure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VC-02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7394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none" dirty="0">
                <a:solidFill>
                  <a:schemeClr val="tx1">
                    <a:lumMod val="95000"/>
                  </a:schemeClr>
                </a:solidFill>
              </a:rPr>
              <a:t>Sometimes we just don’t know.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VC-01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5713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none" dirty="0">
                <a:solidFill>
                  <a:schemeClr val="tx1">
                    <a:lumMod val="95000"/>
                  </a:schemeClr>
                </a:solidFill>
              </a:rPr>
              <a:t>Feeding tube monitoring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8421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none" dirty="0">
                <a:solidFill>
                  <a:schemeClr val="tx1">
                    <a:lumMod val="95000"/>
                  </a:schemeClr>
                </a:solidFill>
              </a:rPr>
              <a:t>Sometimes there are multiple different tubes.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VC-01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5867400"/>
            <a:ext cx="5333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none" dirty="0">
                <a:solidFill>
                  <a:srgbClr val="993366"/>
                </a:solidFill>
              </a:rPr>
              <a:t>We cannot save them all.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8161"/>
            <a:ext cx="8153400" cy="1138773"/>
          </a:xfrm>
          <a:prstGeom prst="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none" dirty="0" err="1">
                <a:solidFill>
                  <a:srgbClr val="993366"/>
                </a:solidFill>
              </a:rPr>
              <a:t>Hemoabdomen</a:t>
            </a:r>
            <a:endParaRPr lang="en-US" sz="2800" u="none" dirty="0">
              <a:solidFill>
                <a:srgbClr val="993366"/>
              </a:solidFill>
            </a:endParaRPr>
          </a:p>
          <a:p>
            <a:pPr algn="ctr"/>
            <a:r>
              <a:rPr lang="en-US" sz="2800" u="none" dirty="0">
                <a:solidFill>
                  <a:srgbClr val="993366"/>
                </a:solidFill>
              </a:rPr>
              <a:t>due to disseminated intravascular coagulation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2171</TotalTime>
  <Words>1251</Words>
  <Application>Microsoft Office PowerPoint</Application>
  <PresentationFormat>On-screen Show (4:3)</PresentationFormat>
  <Paragraphs>172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Textured</vt:lpstr>
      <vt:lpstr>Small Animal  Emergency and Critical Care Services</vt:lpstr>
      <vt:lpstr>Veterinarian’s Oath</vt:lpstr>
      <vt:lpstr>The cases we see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Animal Emergency and Critical Care Personnel</vt:lpstr>
      <vt:lpstr>Other Small Animal Emergency and Critical Care Personnel</vt:lpstr>
      <vt:lpstr>Emergency Duty Daytime vs. After-hours</vt:lpstr>
      <vt:lpstr>After-Hours Emergency Services</vt:lpstr>
      <vt:lpstr>Emergency and ICU Duty Scheduling</vt:lpstr>
      <vt:lpstr>ICU Duty Shifts Assigned Veterinary Students</vt:lpstr>
      <vt:lpstr>ICU Duty Assigned Veterinary Students</vt:lpstr>
      <vt:lpstr>Preparing for your first ICU duty</vt:lpstr>
      <vt:lpstr>PowerPoint Presentation</vt:lpstr>
      <vt:lpstr>Dress Code</vt:lpstr>
      <vt:lpstr>Grading</vt:lpstr>
      <vt:lpstr>PowerPoint Presentation</vt:lpstr>
      <vt:lpstr>Biosecurity</vt:lpstr>
      <vt:lpstr>Security and Personal Safety</vt:lpstr>
      <vt:lpstr>PowerPoint Presentation</vt:lpstr>
      <vt:lpstr>Veterinarian’s Oath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Emergency and Critical Care Services</dc:title>
  <dc:creator>Veterinary Medicine &amp; Surgery</dc:creator>
  <cp:lastModifiedBy>Tim Nieuwenhuizen</cp:lastModifiedBy>
  <cp:revision>119</cp:revision>
  <cp:lastPrinted>1601-01-01T00:00:00Z</cp:lastPrinted>
  <dcterms:created xsi:type="dcterms:W3CDTF">2001-10-15T15:51:52Z</dcterms:created>
  <dcterms:modified xsi:type="dcterms:W3CDTF">2022-09-29T18:40:24Z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